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A050-9751-46E4-A33E-22FBB394C62D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34FB59E-FC3E-4408-A0F7-83211FB163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A050-9751-46E4-A33E-22FBB394C62D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B59E-FC3E-4408-A0F7-83211FB16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34FB59E-FC3E-4408-A0F7-83211FB163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A050-9751-46E4-A33E-22FBB394C62D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A050-9751-46E4-A33E-22FBB394C62D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34FB59E-FC3E-4408-A0F7-83211FB163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A050-9751-46E4-A33E-22FBB394C62D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34FB59E-FC3E-4408-A0F7-83211FB163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0C7A050-9751-46E4-A33E-22FBB394C62D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B59E-FC3E-4408-A0F7-83211FB163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A050-9751-46E4-A33E-22FBB394C62D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34FB59E-FC3E-4408-A0F7-83211FB163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A050-9751-46E4-A33E-22FBB394C62D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34FB59E-FC3E-4408-A0F7-83211FB16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A050-9751-46E4-A33E-22FBB394C62D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34FB59E-FC3E-4408-A0F7-83211FB16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34FB59E-FC3E-4408-A0F7-83211FB163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A050-9751-46E4-A33E-22FBB394C62D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34FB59E-FC3E-4408-A0F7-83211FB163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0C7A050-9751-46E4-A33E-22FBB394C62D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0C7A050-9751-46E4-A33E-22FBB394C62D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34FB59E-FC3E-4408-A0F7-83211FB163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tif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if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youtube.com/watch?v=VL9whwwTK6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Lauren\Documents\greek%20mythology.docx" TargetMode="External"/><Relationship Id="rId2" Type="http://schemas.openxmlformats.org/officeDocument/2006/relationships/hyperlink" Target="file:///C:\Users\Lauren\Documents\360%20summarizing%20lep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C:\Users\Lauren\Documents\odyssey%20lep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dham.k12.ma.us/webquest/fall2000/cm/WantedGreekGods.html" TargetMode="External"/><Relationship Id="rId2" Type="http://schemas.openxmlformats.org/officeDocument/2006/relationships/hyperlink" Target="file:///C:\Users\Lauren\Documents\medusa%20360%20lep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unal.com/introduction.php?w=5915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5052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My Big, fat, Greek unit plan!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By: Lauren hill, kathleen o’malley and Joseph Scopelliti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Final Project: 360</a:t>
            </a:r>
            <a:endParaRPr lang="en-US" dirty="0"/>
          </a:p>
        </p:txBody>
      </p:sp>
      <p:pic>
        <p:nvPicPr>
          <p:cNvPr id="1027" name="Picture 3" descr="C:\Users\Lauren\AppData\Local\Microsoft\Windows\Temporary Internet Files\Content.IE5\BQBE87Y6\MP90040381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276600"/>
            <a:ext cx="3657243" cy="24372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>
            <p:ph type="title"/>
          </p:nvPr>
        </p:nvSpPr>
        <p:spPr>
          <a:xfrm>
            <a:off x="455414" y="107156"/>
            <a:ext cx="8233172" cy="1035844"/>
          </a:xfrm>
          <a:ln/>
        </p:spPr>
        <p:txBody>
          <a:bodyPr lIns="64291" tIns="32146" rIns="64291" bIns="32146"/>
          <a:lstStyle/>
          <a:p>
            <a:pPr algn="ctr"/>
            <a:r>
              <a:rPr lang="en-US" sz="3900" dirty="0"/>
              <a:t>Worksheets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795242" y="1491258"/>
            <a:ext cx="3920133" cy="4866680"/>
            <a:chOff x="0" y="0"/>
            <a:chExt cx="3512" cy="4360"/>
          </a:xfrm>
        </p:grpSpPr>
        <p:pic>
          <p:nvPicPr>
            <p:cNvPr id="1638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08" y="200"/>
              <a:ext cx="3104" cy="3949"/>
            </a:xfrm>
            <a:prstGeom prst="rect">
              <a:avLst/>
            </a:prstGeom>
            <a:noFill/>
            <a:ln w="12700" cap="flat">
              <a:noFill/>
              <a:miter lim="800000"/>
              <a:headEnd/>
              <a:tailEnd/>
            </a:ln>
          </p:spPr>
        </p:pic>
        <p:pic>
          <p:nvPicPr>
            <p:cNvPr id="16387" name="Picture 3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3512" cy="4360"/>
            </a:xfrm>
            <a:prstGeom prst="rect">
              <a:avLst/>
            </a:prstGeom>
            <a:noFill/>
            <a:ln w="12700" cap="flat">
              <a:noFill/>
              <a:miter lim="800000"/>
              <a:headEnd/>
              <a:tailEnd/>
            </a:ln>
          </p:spPr>
        </p:pic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718840" y="1491258"/>
            <a:ext cx="3866555" cy="4866680"/>
            <a:chOff x="0" y="0"/>
            <a:chExt cx="3464" cy="4360"/>
          </a:xfrm>
        </p:grpSpPr>
        <p:pic>
          <p:nvPicPr>
            <p:cNvPr id="16389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08" y="200"/>
              <a:ext cx="3050" cy="3952"/>
            </a:xfrm>
            <a:prstGeom prst="rect">
              <a:avLst/>
            </a:prstGeom>
            <a:noFill/>
            <a:ln w="12700" cap="flat">
              <a:noFill/>
              <a:miter lim="800000"/>
              <a:headEnd/>
              <a:tailEnd/>
            </a:ln>
          </p:spPr>
        </p:pic>
        <p:pic>
          <p:nvPicPr>
            <p:cNvPr id="16390" name="Picture 6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0"/>
              <a:ext cx="3464" cy="4360"/>
            </a:xfrm>
            <a:prstGeom prst="rect">
              <a:avLst/>
            </a:prstGeom>
            <a:noFill/>
            <a:ln w="12700" cap="flat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 lIns="64291" tIns="32146" rIns="64291" bIns="32146">
            <a:normAutofit fontScale="90000"/>
          </a:bodyPr>
          <a:lstStyle/>
          <a:p>
            <a:pPr algn="ctr"/>
            <a:r>
              <a:rPr lang="en-US" sz="3400" dirty="0"/>
              <a:t>Summary Frames &amp; </a:t>
            </a:r>
            <a:br>
              <a:rPr lang="en-US" sz="3400" dirty="0"/>
            </a:br>
            <a:r>
              <a:rPr lang="en-US" sz="3400" dirty="0"/>
              <a:t>Pythagorean Theorem </a:t>
            </a:r>
          </a:p>
        </p:txBody>
      </p:sp>
      <p:sp>
        <p:nvSpPr>
          <p:cNvPr id="17410" name="Rectangle 2"/>
          <p:cNvSpPr>
            <a:spLocks noChangeArrowheads="1"/>
          </p:cNvSpPr>
          <p:nvPr>
            <p:ph type="body" idx="1"/>
          </p:nvPr>
        </p:nvSpPr>
        <p:spPr>
          <a:xfrm>
            <a:off x="455414" y="1848445"/>
            <a:ext cx="7867055" cy="3741539"/>
          </a:xfrm>
          <a:ln/>
        </p:spPr>
        <p:txBody>
          <a:bodyPr lIns="64291" tIns="32146" rIns="64291" bIns="32146"/>
          <a:lstStyle/>
          <a:p>
            <a:pPr>
              <a:buFontTx/>
              <a:buBlip>
                <a:blip r:embed="rId2"/>
              </a:buBlip>
            </a:pPr>
            <a:r>
              <a:rPr lang="en-US" sz="2000" dirty="0"/>
              <a:t>Literacy Standard: Summarizing &amp; producing clear writings.</a:t>
            </a:r>
          </a:p>
          <a:p>
            <a:pPr>
              <a:buFontTx/>
              <a:buBlip>
                <a:blip r:embed="rId2"/>
              </a:buBlip>
            </a:pPr>
            <a:r>
              <a:rPr lang="en-US" sz="2000" dirty="0"/>
              <a:t>21st Century Skills: Express Ideas  &amp; Problem Solve.</a:t>
            </a:r>
          </a:p>
          <a:p>
            <a:pPr>
              <a:buFontTx/>
              <a:buBlip>
                <a:blip r:embed="rId2"/>
              </a:buBlip>
            </a:pPr>
            <a:r>
              <a:rPr lang="en-US" sz="2000" dirty="0"/>
              <a:t>Students will learn about the Greek philosopher </a:t>
            </a:r>
            <a:r>
              <a:rPr lang="en-US" sz="2000" dirty="0" smtClean="0"/>
              <a:t>Pythagoras </a:t>
            </a:r>
            <a:r>
              <a:rPr lang="en-US" sz="2000" dirty="0"/>
              <a:t>and his theorem. They will learn how to </a:t>
            </a:r>
            <a:r>
              <a:rPr lang="en-US" sz="2000" dirty="0" smtClean="0"/>
              <a:t>apply </a:t>
            </a:r>
            <a:r>
              <a:rPr lang="en-US" sz="2000" dirty="0"/>
              <a:t>the theorem to right </a:t>
            </a:r>
            <a:r>
              <a:rPr lang="en-US" sz="2000" dirty="0" smtClean="0"/>
              <a:t>triangles.</a:t>
            </a:r>
          </a:p>
          <a:p>
            <a:pPr>
              <a:buFontTx/>
              <a:buBlip>
                <a:blip r:embed="rId2"/>
              </a:buBlip>
            </a:pPr>
            <a:r>
              <a:rPr lang="en-US" sz="2000" dirty="0" smtClean="0"/>
              <a:t>They </a:t>
            </a:r>
            <a:r>
              <a:rPr lang="en-US" sz="2000" dirty="0"/>
              <a:t>will explain their process through                                                combinations notes. 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401321" y="3580879"/>
            <a:ext cx="2437805" cy="2437805"/>
            <a:chOff x="137" y="-137"/>
            <a:chExt cx="2184" cy="2184"/>
          </a:xfrm>
        </p:grpSpPr>
        <p:pic>
          <p:nvPicPr>
            <p:cNvPr id="1741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8" y="200"/>
              <a:ext cx="1776" cy="1776"/>
            </a:xfrm>
            <a:prstGeom prst="rect">
              <a:avLst/>
            </a:prstGeom>
            <a:noFill/>
            <a:ln w="12700" cap="flat">
              <a:noFill/>
              <a:miter lim="800000"/>
              <a:headEnd/>
              <a:tailEnd/>
            </a:ln>
          </p:spPr>
        </p:pic>
        <p:pic>
          <p:nvPicPr>
            <p:cNvPr id="17412" name="Picture 4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37" y="-137"/>
              <a:ext cx="2184" cy="2184"/>
            </a:xfrm>
            <a:prstGeom prst="rect">
              <a:avLst/>
            </a:prstGeom>
            <a:noFill/>
            <a:ln w="12700" cap="flat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Students will come together in the entire eighth grade and complete their final project. We will be incorporating Physical Education, Math and English. This will be an all day event.</a:t>
            </a:r>
          </a:p>
          <a:p>
            <a:pPr lvl="1"/>
            <a:r>
              <a:rPr lang="en-US" dirty="0" smtClean="0"/>
              <a:t>There will be an Olympics event in which the students will participate in all of the games they have learned in the unit.</a:t>
            </a:r>
          </a:p>
          <a:p>
            <a:pPr lvl="1"/>
            <a:r>
              <a:rPr lang="en-US" dirty="0" smtClean="0"/>
              <a:t>For math, students will be split into teams and compete to see who can complete the given </a:t>
            </a:r>
            <a:r>
              <a:rPr lang="en-US" dirty="0" smtClean="0"/>
              <a:t>Geometry word </a:t>
            </a:r>
            <a:r>
              <a:rPr lang="en-US" dirty="0" smtClean="0"/>
              <a:t>problem the quickest. Teams will be knocked out until there is only one winner left.</a:t>
            </a:r>
          </a:p>
          <a:p>
            <a:pPr lvl="1"/>
            <a:r>
              <a:rPr lang="en-US" dirty="0" smtClean="0"/>
              <a:t>Finally, for English, students will have created their own Greek god or goddess and dress up that day as they believe this god would have.   </a:t>
            </a:r>
            <a:endParaRPr lang="en-US" dirty="0"/>
          </a:p>
        </p:txBody>
      </p:sp>
      <p:pic>
        <p:nvPicPr>
          <p:cNvPr id="3074" name="Picture 2" descr="C:\Users\Lauren\AppData\Local\Microsoft\Windows\Temporary Internet Files\Content.IE5\BQBE87Y6\MC90041105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228600"/>
            <a:ext cx="1372268" cy="1447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Project for the Students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Literacy for All!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Unit Theme: My Big, Fat, Greek Unit Plan</a:t>
            </a:r>
          </a:p>
          <a:p>
            <a:pPr lvl="1"/>
            <a:r>
              <a:rPr lang="en-US" dirty="0" smtClean="0"/>
              <a:t>ELA: Greek Mythology</a:t>
            </a:r>
          </a:p>
          <a:p>
            <a:pPr lvl="1"/>
            <a:r>
              <a:rPr lang="en-US" dirty="0" smtClean="0"/>
              <a:t>Mathematics: </a:t>
            </a:r>
            <a:r>
              <a:rPr lang="en-US" dirty="0" smtClean="0"/>
              <a:t>Geometry </a:t>
            </a:r>
            <a:endParaRPr lang="en-US" dirty="0" smtClean="0"/>
          </a:p>
          <a:p>
            <a:pPr lvl="1"/>
            <a:r>
              <a:rPr lang="en-US" dirty="0" smtClean="0"/>
              <a:t>PE: Olympics!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700" dirty="0" smtClean="0">
                <a:solidFill>
                  <a:schemeClr val="tx1"/>
                </a:solidFill>
              </a:rPr>
              <a:t>Literacy should be a main component of ALL content area’s lesson plans. This is a critical part of life and our students need these skills.</a:t>
            </a:r>
          </a:p>
        </p:txBody>
      </p:sp>
      <p:pic>
        <p:nvPicPr>
          <p:cNvPr id="2051" name="Picture 3" descr="C:\Users\Lauren\AppData\Local\Microsoft\Windows\Temporary Internet Files\Content.IE5\E96D7MM0\MP900439370[1]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2209800"/>
            <a:ext cx="2895600" cy="19331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Century Literacy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These are ten skills that are crucial for all students and are incorporated into all 3 content area lesson plans.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sz="2200" dirty="0" smtClean="0">
                <a:solidFill>
                  <a:schemeClr val="tx2"/>
                </a:solidFill>
              </a:rPr>
              <a:t>Read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sz="2200" dirty="0" smtClean="0">
                <a:solidFill>
                  <a:schemeClr val="tx2"/>
                </a:solidFill>
              </a:rPr>
              <a:t>Navigate a computer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sz="2200" dirty="0" smtClean="0">
                <a:solidFill>
                  <a:schemeClr val="tx2"/>
                </a:solidFill>
              </a:rPr>
              <a:t>Write coherently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sz="2200" dirty="0" smtClean="0">
                <a:solidFill>
                  <a:schemeClr val="tx2"/>
                </a:solidFill>
              </a:rPr>
              <a:t>Express their ideas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sz="2200" dirty="0" smtClean="0">
                <a:solidFill>
                  <a:schemeClr val="tx2"/>
                </a:solidFill>
              </a:rPr>
              <a:t>Problem solve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sz="2200" dirty="0" smtClean="0">
                <a:solidFill>
                  <a:schemeClr val="tx2"/>
                </a:solidFill>
              </a:rPr>
              <a:t>Work together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sz="2200" dirty="0" smtClean="0">
                <a:solidFill>
                  <a:schemeClr val="tx2"/>
                </a:solidFill>
              </a:rPr>
              <a:t>Develop listening skills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sz="2200" dirty="0" smtClean="0">
                <a:solidFill>
                  <a:schemeClr val="tx2"/>
                </a:solidFill>
              </a:rPr>
              <a:t>Develop leadership skills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sz="2200" dirty="0" smtClean="0">
                <a:solidFill>
                  <a:schemeClr val="tx2"/>
                </a:solidFill>
              </a:rPr>
              <a:t>Be creative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sz="2200" dirty="0" smtClean="0">
                <a:solidFill>
                  <a:schemeClr val="tx2"/>
                </a:solidFill>
              </a:rPr>
              <a:t>Adapt to their surrounding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 Literacy &amp; 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>
                <a:hlinkClick r:id="rId2" action="ppaction://hlinkfile"/>
              </a:rPr>
              <a:t>Summarizing &amp; Note Taking</a:t>
            </a:r>
            <a:r>
              <a:rPr lang="en-US" dirty="0" smtClean="0"/>
              <a:t>: Narrative frame to summarize Hercules’ 12 labors</a:t>
            </a:r>
          </a:p>
          <a:p>
            <a:pPr lvl="1"/>
            <a:r>
              <a:rPr lang="en-US" dirty="0" smtClean="0"/>
              <a:t>Literacy Skills: Read, work together, write coherently, listening skills.</a:t>
            </a:r>
          </a:p>
          <a:p>
            <a:r>
              <a:rPr lang="en-US" u="sng" dirty="0" smtClean="0">
                <a:solidFill>
                  <a:schemeClr val="tx2"/>
                </a:solidFill>
                <a:hlinkClick r:id="rId3" action="ppaction://hlinkfile"/>
              </a:rPr>
              <a:t>Similarities/Differences</a:t>
            </a:r>
            <a:r>
              <a:rPr lang="en-US" dirty="0" smtClean="0"/>
              <a:t>: Comparison matrix with different Greek gods</a:t>
            </a:r>
          </a:p>
          <a:p>
            <a:pPr lvl="1"/>
            <a:r>
              <a:rPr lang="en-US" dirty="0" smtClean="0"/>
              <a:t>Literacy Skills: Read, navigate a computer, work together, express their ideas, listening skills.</a:t>
            </a:r>
          </a:p>
          <a:p>
            <a:r>
              <a:rPr lang="en-US" u="sng" dirty="0" smtClean="0">
                <a:hlinkClick r:id="rId4" action="ppaction://hlinkfile"/>
              </a:rPr>
              <a:t>Nonlinguistic Representations</a:t>
            </a:r>
            <a:r>
              <a:rPr lang="en-US" dirty="0" smtClean="0"/>
              <a:t>: Role playing books 9 and 11 of </a:t>
            </a:r>
            <a:r>
              <a:rPr lang="en-US" i="1" dirty="0" smtClean="0"/>
              <a:t>The Odyssey </a:t>
            </a:r>
          </a:p>
          <a:p>
            <a:pPr lvl="1"/>
            <a:r>
              <a:rPr lang="en-US" dirty="0" smtClean="0"/>
              <a:t>Literacy Skills: Express their ideas, leadership skills, listening skills, work together, adapt to surrounding,  be creative.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 Literacy &amp; Lessons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>
                <a:hlinkClick r:id="rId2" action="ppaction://hlinkfile"/>
              </a:rPr>
              <a:t>Questions/Cues</a:t>
            </a:r>
            <a:r>
              <a:rPr lang="en-US" dirty="0" smtClean="0"/>
              <a:t>: Question game on the story of Medusa after reading an article and watching a clip.</a:t>
            </a:r>
          </a:p>
          <a:p>
            <a:pPr lvl="1"/>
            <a:r>
              <a:rPr lang="en-US" dirty="0" smtClean="0"/>
              <a:t>Literacy Skills: Read, listening skills, express their ideas, work together, leadership skills, problem solve.</a:t>
            </a:r>
          </a:p>
          <a:p>
            <a:r>
              <a:rPr lang="en-US" u="sng" dirty="0" smtClean="0"/>
              <a:t>Cooperative Learning &amp; Technology</a:t>
            </a:r>
            <a:r>
              <a:rPr lang="en-US" dirty="0" smtClean="0"/>
              <a:t>: WebQuest </a:t>
            </a:r>
            <a:r>
              <a:rPr lang="en-US" u="sng" dirty="0" smtClean="0">
                <a:hlinkClick r:id="rId3"/>
              </a:rPr>
              <a:t>http://www.dedham.k12.ma.us/webquest/fall2000/cm/WantedGreekGods.html#CREDITS</a:t>
            </a:r>
            <a:endParaRPr lang="en-US" u="sng" dirty="0" smtClean="0"/>
          </a:p>
          <a:p>
            <a:pPr lvl="1"/>
            <a:r>
              <a:rPr lang="en-US" dirty="0" smtClean="0"/>
              <a:t>Literacy Skills: Read, work together, navigate a computer, be creative, listening skills, leadership skills, problem solve, write coherently, express their ideas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Education Literacy &amp; 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Similarities/Differences</a:t>
            </a:r>
            <a:r>
              <a:rPr lang="en-US" dirty="0" smtClean="0"/>
              <a:t>: Group Venn Diagrams comparing and contrasting the shot put from the overhand throw.</a:t>
            </a:r>
          </a:p>
          <a:p>
            <a:pPr lvl="1"/>
            <a:r>
              <a:rPr lang="en-US" dirty="0" smtClean="0"/>
              <a:t>Literacy Skills: Writing coherently, expressing ideas, working together, developing listening skills, and leadership skills.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Nonlinguistic Representation</a:t>
            </a:r>
            <a:r>
              <a:rPr lang="en-US" dirty="0" smtClean="0"/>
              <a:t>: Creating graphic organizers to help understand the information learned in the lesson (triple jump).  </a:t>
            </a:r>
          </a:p>
          <a:p>
            <a:pPr lvl="1"/>
            <a:r>
              <a:rPr lang="en-US" dirty="0" smtClean="0"/>
              <a:t>Literacy skills: Writing coherently, working together, expressing ideas, develop listening skills.  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Education Literacy and 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Cooperative Learning &amp; Technology</a:t>
            </a:r>
            <a:r>
              <a:rPr lang="en-US" dirty="0" smtClean="0"/>
              <a:t>: Soccer WebQuest.</a:t>
            </a:r>
          </a:p>
          <a:p>
            <a:pPr lvl="2"/>
            <a:r>
              <a:rPr lang="en-US" dirty="0" smtClean="0">
                <a:hlinkClick r:id="rId2"/>
              </a:rPr>
              <a:t>http://www.zunal.com/introduction.php?w=59155</a:t>
            </a: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dirty="0" smtClean="0"/>
              <a:t>Literacy skills: Reading, navigating a computer, write coherently,  expressing ideas, problem solve, work together, develop listening skills, leadership skills and be creative.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 lIns="64291" tIns="32146" rIns="64291" bIns="32146">
            <a:normAutofit fontScale="90000"/>
          </a:bodyPr>
          <a:lstStyle/>
          <a:p>
            <a:pPr algn="ctr"/>
            <a:r>
              <a:rPr lang="en-US" sz="5100" dirty="0"/>
              <a:t>WebQuest &amp; Geometry </a:t>
            </a:r>
          </a:p>
        </p:txBody>
      </p:sp>
      <p:sp>
        <p:nvSpPr>
          <p:cNvPr id="14338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 lIns="64291" tIns="32146" rIns="64291" bIns="32146"/>
          <a:lstStyle/>
          <a:p>
            <a:pPr>
              <a:buFontTx/>
              <a:buBlip>
                <a:blip r:embed="rId2"/>
              </a:buBlip>
            </a:pPr>
            <a:r>
              <a:rPr lang="en-US" sz="2000" dirty="0"/>
              <a:t>Literacy Skills: Read and write using technology.</a:t>
            </a:r>
          </a:p>
          <a:p>
            <a:pPr>
              <a:buFontTx/>
              <a:buBlip>
                <a:blip r:embed="rId2"/>
              </a:buBlip>
            </a:pPr>
            <a:r>
              <a:rPr lang="en-US" sz="2000" dirty="0"/>
              <a:t>21st Century Skills: Navigate Computer, Read &amp; Write.</a:t>
            </a:r>
          </a:p>
          <a:p>
            <a:pPr>
              <a:buFontTx/>
              <a:buBlip>
                <a:blip r:embed="rId2"/>
              </a:buBlip>
            </a:pPr>
            <a:r>
              <a:rPr lang="en-US" sz="2000" dirty="0"/>
              <a:t>Using a WebQuest students will </a:t>
            </a:r>
            <a:r>
              <a:rPr lang="en-US" sz="2000" dirty="0" smtClean="0"/>
              <a:t>explore </a:t>
            </a:r>
            <a:r>
              <a:rPr lang="en-US" sz="2000" dirty="0"/>
              <a:t>a new type of Greek geometry called Tessellations.</a:t>
            </a:r>
          </a:p>
          <a:p>
            <a:pPr>
              <a:buFontTx/>
              <a:buBlip>
                <a:blip r:embed="rId2"/>
              </a:buBlip>
            </a:pPr>
            <a:endParaRPr lang="en-US" sz="2000" dirty="0"/>
          </a:p>
          <a:p>
            <a:pPr>
              <a:buFontTx/>
              <a:buBlip>
                <a:blip r:embed="rId2"/>
              </a:buBlip>
            </a:pPr>
            <a:endParaRPr lang="en-US" sz="2000" dirty="0"/>
          </a:p>
          <a:p>
            <a:pPr>
              <a:buFontTx/>
              <a:buBlip>
                <a:blip r:embed="rId2"/>
              </a:buBlip>
            </a:pPr>
            <a:r>
              <a:rPr lang="en-US" sz="2000" dirty="0"/>
              <a:t>Students will do this lesson either at the beginning or end of the unit.</a:t>
            </a:r>
          </a:p>
          <a:p>
            <a:pPr>
              <a:buFontTx/>
              <a:buBlip>
                <a:blip r:embed="rId2"/>
              </a:buBlip>
            </a:pPr>
            <a:endParaRPr lang="en-US" sz="2000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013770" y="3962549"/>
            <a:ext cx="2080617" cy="1491258"/>
            <a:chOff x="0" y="0"/>
            <a:chExt cx="1864" cy="1336"/>
          </a:xfrm>
        </p:grpSpPr>
        <p:pic>
          <p:nvPicPr>
            <p:cNvPr id="14339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8" y="200"/>
              <a:ext cx="1454" cy="928"/>
            </a:xfrm>
            <a:prstGeom prst="rect">
              <a:avLst/>
            </a:prstGeom>
            <a:noFill/>
            <a:ln w="12700" cap="flat">
              <a:noFill/>
              <a:miter lim="800000"/>
              <a:headEnd/>
              <a:tailEnd/>
            </a:ln>
          </p:spPr>
        </p:pic>
        <p:pic>
          <p:nvPicPr>
            <p:cNvPr id="14340" name="Picture 4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1864" cy="1336"/>
            </a:xfrm>
            <a:prstGeom prst="rect">
              <a:avLst/>
            </a:prstGeom>
            <a:noFill/>
            <a:ln w="12700" cap="flat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 lIns="64291" tIns="32146" rIns="64291" bIns="32146">
            <a:normAutofit fontScale="90000"/>
          </a:bodyPr>
          <a:lstStyle/>
          <a:p>
            <a:pPr algn="ctr"/>
            <a:r>
              <a:rPr lang="en-US" sz="3400" dirty="0"/>
              <a:t>Graphing Effects &amp;</a:t>
            </a:r>
            <a:br>
              <a:rPr lang="en-US" sz="3400" dirty="0"/>
            </a:br>
            <a:r>
              <a:rPr lang="en-US" sz="3400" dirty="0"/>
              <a:t> Nonlinguistic Representation</a:t>
            </a:r>
          </a:p>
        </p:txBody>
      </p:sp>
      <p:sp>
        <p:nvSpPr>
          <p:cNvPr id="15362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 lIns="64291" tIns="32146" rIns="64291" bIns="32146"/>
          <a:lstStyle/>
          <a:p>
            <a:pPr>
              <a:buFontTx/>
              <a:buBlip>
                <a:blip r:embed="rId2"/>
              </a:buBlip>
            </a:pPr>
            <a:r>
              <a:rPr lang="en-US" sz="2000" dirty="0"/>
              <a:t>Literacy Standards: Reading definitions to </a:t>
            </a:r>
            <a:r>
              <a:rPr lang="en-US" sz="2000" dirty="0" smtClean="0"/>
              <a:t>perform </a:t>
            </a:r>
            <a:r>
              <a:rPr lang="en-US" sz="2000" dirty="0"/>
              <a:t>effects to determine the main idea.</a:t>
            </a:r>
          </a:p>
          <a:p>
            <a:pPr>
              <a:buFontTx/>
              <a:buBlip>
                <a:blip r:embed="rId2"/>
              </a:buBlip>
            </a:pPr>
            <a:r>
              <a:rPr lang="en-US" sz="2000" dirty="0"/>
              <a:t>21</a:t>
            </a:r>
            <a:r>
              <a:rPr lang="en-US" sz="2000" baseline="32000" dirty="0"/>
              <a:t>st</a:t>
            </a:r>
            <a:r>
              <a:rPr lang="en-US" sz="2000" dirty="0"/>
              <a:t> Century Skills: Working Together &amp; Problem Solving.</a:t>
            </a:r>
          </a:p>
          <a:p>
            <a:pPr>
              <a:buFontTx/>
              <a:buBlip>
                <a:blip r:embed="rId2"/>
              </a:buBlip>
            </a:pPr>
            <a:r>
              <a:rPr lang="en-US" sz="2000" dirty="0"/>
              <a:t>Students will use their bodies to figure out the four main graphing effects</a:t>
            </a:r>
          </a:p>
          <a:p>
            <a:pPr marL="937584" lvl="2">
              <a:buBlip>
                <a:blip r:embed="rId2"/>
              </a:buBlip>
            </a:pPr>
            <a:r>
              <a:rPr lang="en-US" dirty="0"/>
              <a:t>Dilation, Reflection, Translation &amp; Rotation</a:t>
            </a:r>
          </a:p>
          <a:p>
            <a:pPr marL="312528" lvl="1">
              <a:buBlip>
                <a:blip r:embed="rId2"/>
              </a:buBlip>
            </a:pPr>
            <a:r>
              <a:rPr lang="en-US" sz="2000" dirty="0"/>
              <a:t>After learning about the graphing effects students will fill out a worksheet that uses the </a:t>
            </a:r>
            <a:r>
              <a:rPr lang="en-US" sz="2000" dirty="0" smtClean="0"/>
              <a:t>Greek </a:t>
            </a:r>
            <a:r>
              <a:rPr lang="en-US" sz="2000" dirty="0"/>
              <a:t>alphabet and the effects.</a:t>
            </a:r>
          </a:p>
          <a:p>
            <a:pPr marL="312528" lvl="1">
              <a:buBlip>
                <a:blip r:embed="rId2"/>
              </a:buBlip>
            </a:pPr>
            <a:endParaRPr lang="en-US" sz="2000" dirty="0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98</TotalTime>
  <Words>730</Words>
  <Application>Microsoft Office PowerPoint</Application>
  <PresentationFormat>On-screen Show (4:3)</PresentationFormat>
  <Paragraphs>79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Final Project: 360</vt:lpstr>
      <vt:lpstr>Literacy for All!</vt:lpstr>
      <vt:lpstr>21st Century Literacy Skills</vt:lpstr>
      <vt:lpstr>ELA Literacy &amp; Lessons</vt:lpstr>
      <vt:lpstr>ELA Literacy &amp; Lessons Continued</vt:lpstr>
      <vt:lpstr>Physical Education Literacy &amp; Lessons</vt:lpstr>
      <vt:lpstr>Physical Education Literacy and Lessons</vt:lpstr>
      <vt:lpstr>WebQuest &amp; Geometry </vt:lpstr>
      <vt:lpstr>Graphing Effects &amp;  Nonlinguistic Representation</vt:lpstr>
      <vt:lpstr>Worksheets</vt:lpstr>
      <vt:lpstr>Summary Frames &amp;  Pythagorean Theorem </vt:lpstr>
      <vt:lpstr>Final Project for the Students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Project: 360</dc:title>
  <dc:creator>Lauren</dc:creator>
  <cp:lastModifiedBy>Lauren</cp:lastModifiedBy>
  <cp:revision>14</cp:revision>
  <dcterms:created xsi:type="dcterms:W3CDTF">2012-05-06T17:18:51Z</dcterms:created>
  <dcterms:modified xsi:type="dcterms:W3CDTF">2012-05-06T21:47:07Z</dcterms:modified>
</cp:coreProperties>
</file>